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9" r:id="rId2"/>
  </p:sldMasterIdLst>
  <p:notesMasterIdLst>
    <p:notesMasterId r:id="rId6"/>
  </p:notesMasterIdLst>
  <p:handoutMasterIdLst>
    <p:handoutMasterId r:id="rId7"/>
  </p:handoutMasterIdLst>
  <p:sldIdLst>
    <p:sldId id="263" r:id="rId3"/>
    <p:sldId id="292" r:id="rId4"/>
    <p:sldId id="293" r:id="rId5"/>
  </p:sldIdLst>
  <p:sldSz cx="12192000" cy="6858000"/>
  <p:notesSz cx="6799263" cy="9929813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A46D"/>
    <a:srgbClr val="F2F2F2"/>
    <a:srgbClr val="344D6A"/>
    <a:srgbClr val="516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佈景主題樣式 2 - 輔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90" autoAdjust="0"/>
  </p:normalViewPr>
  <p:slideViewPr>
    <p:cSldViewPr snapToGrid="0">
      <p:cViewPr>
        <p:scale>
          <a:sx n="80" d="100"/>
          <a:sy n="80" d="100"/>
        </p:scale>
        <p:origin x="75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1342" y="1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8837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1342" y="1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E0C82E-CC0C-4478-BA5C-31BC4D635BC3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FCCD4-88A7-449E-944E-C337AF61B2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95071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6141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B02324-58AF-87A0-26CC-695858218C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D766EC79-70DB-5C26-943E-5EAEF7B3CF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8C95E73-E1DC-B772-4A7D-D258E69C69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76888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0">
    <p:fade/>
  </p:transition>
  <p:hf sldNum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6099443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9411133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5721619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0293603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5346495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9199973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7190260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104252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9593631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7296093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0">
    <p:fade/>
  </p:transition>
  <p:hf sldNum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02275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6694448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359402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1634995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2688855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5774628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8344363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2176903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692762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1832836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0">
    <p:fade/>
  </p:transition>
  <p:hf sldNum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5020586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4691239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4699268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2063562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9931219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0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5494602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0146927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285798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5459540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4728922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0">
    <p:fade/>
  </p:transition>
  <p:hf sldNum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5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5393263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6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6901332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7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4101187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8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8283547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9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453650" y="0"/>
            <a:ext cx="54006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4020376422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0">
    <p:fade/>
  </p:transition>
  <p:hf sldNum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0">
    <p:fade/>
  </p:transition>
  <p:hf sldNum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0">
    <p:fade/>
  </p:transition>
  <p:hf sldNum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0">
    <p:fade/>
  </p:transition>
  <p:hf sldNum="0" ft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0">
    <p:fade/>
  </p:transition>
  <p:hf sldNum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0">
    <p:fade/>
  </p:transition>
  <p:hf sldNum="0" ft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0">
    <p:fade/>
  </p:transition>
  <p:hf sldNum="0" ft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2025/7/24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69860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2025/7/24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7579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378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5171499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5398689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1310208"/>
      </p:ext>
    </p:extLst>
  </p:cSld>
  <p:clrMapOvr>
    <a:masterClrMapping/>
  </p:clrMapOvr>
  <p:transition spd="slow" advClick="0" advTm="0">
    <p:fade/>
  </p:transition>
  <p:hf sldNum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4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7140384"/>
      </p:ext>
    </p:extLst>
  </p:cSld>
  <p:clrMapOvr>
    <a:masterClrMapping/>
  </p:clrMapOvr>
  <p:transition spd="slow" advClick="0" advTm="0">
    <p:fade/>
  </p:transition>
  <p:hf sldNum="0" ftr="0" dt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3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DF0C7-2076-4A3B-AB72-8235E1C0C86C}" type="datetimeFigureOut">
              <a:rPr lang="zh-CN" altLang="en-US" smtClean="0"/>
              <a:t>2025/7/24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9C19C-CCA9-4A9D-8041-2B32B661FC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2" r:id="rId18"/>
    <p:sldLayoutId id="2147483673" r:id="rId19"/>
    <p:sldLayoutId id="2147483674" r:id="rId20"/>
    <p:sldLayoutId id="2147483675" r:id="rId21"/>
    <p:sldLayoutId id="2147483676" r:id="rId22"/>
    <p:sldLayoutId id="2147483677" r:id="rId23"/>
    <p:sldLayoutId id="2147483678" r:id="rId24"/>
    <p:sldLayoutId id="2147483679" r:id="rId25"/>
    <p:sldLayoutId id="2147483680" r:id="rId26"/>
    <p:sldLayoutId id="2147483681" r:id="rId27"/>
    <p:sldLayoutId id="2147483682" r:id="rId28"/>
    <p:sldLayoutId id="2147483683" r:id="rId29"/>
    <p:sldLayoutId id="2147483684" r:id="rId30"/>
    <p:sldLayoutId id="2147483685" r:id="rId31"/>
    <p:sldLayoutId id="2147483686" r:id="rId32"/>
    <p:sldLayoutId id="2147483687" r:id="rId33"/>
    <p:sldLayoutId id="2147483688" r:id="rId34"/>
    <p:sldLayoutId id="2147483689" r:id="rId35"/>
    <p:sldLayoutId id="2147483690" r:id="rId36"/>
    <p:sldLayoutId id="2147483691" r:id="rId37"/>
    <p:sldLayoutId id="2147483692" r:id="rId38"/>
    <p:sldLayoutId id="2147483693" r:id="rId39"/>
    <p:sldLayoutId id="2147483694" r:id="rId40"/>
    <p:sldLayoutId id="2147483695" r:id="rId41"/>
    <p:sldLayoutId id="2147483696" r:id="rId42"/>
    <p:sldLayoutId id="2147483697" r:id="rId43"/>
    <p:sldLayoutId id="2147483698" r:id="rId44"/>
    <p:sldLayoutId id="2147483654" r:id="rId45"/>
    <p:sldLayoutId id="2147483655" r:id="rId46"/>
    <p:sldLayoutId id="2147483656" r:id="rId47"/>
    <p:sldLayoutId id="2147483657" r:id="rId48"/>
    <p:sldLayoutId id="2147483658" r:id="rId49"/>
    <p:sldLayoutId id="2147483659" r:id="rId50"/>
  </p:sldLayoutIdLst>
  <p:transition spd="slow" advClick="0" advTm="0">
    <p:fade/>
  </p:transition>
  <p:hf sldNum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745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pic>
        <p:nvPicPr>
          <p:cNvPr id="5" name="图片 4" descr="白色的雪地上&#10;&#10;描述已自动生成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3007118" y="-2241554"/>
            <a:ext cx="6119140" cy="11341108"/>
          </a:xfrm>
          <a:prstGeom prst="rect">
            <a:avLst/>
          </a:prstGeom>
          <a:effectLst>
            <a:outerShdw blurRad="190500" algn="ctr" rotWithShape="0">
              <a:prstClr val="black">
                <a:alpha val="24000"/>
              </a:prstClr>
            </a:outerShdw>
          </a:effectLst>
        </p:spPr>
      </p:pic>
      <p:pic>
        <p:nvPicPr>
          <p:cNvPr id="31" name="图片 30" descr="图片包含 花, 桌子, 小, 白色&#10;&#10;描述已自动生成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8613" y="4563854"/>
            <a:ext cx="2500238" cy="2294146"/>
          </a:xfrm>
          <a:prstGeom prst="rect">
            <a:avLst/>
          </a:prstGeom>
        </p:spPr>
      </p:pic>
      <p:pic>
        <p:nvPicPr>
          <p:cNvPr id="19" name="圖片 18">
            <a:extLst>
              <a:ext uri="{FF2B5EF4-FFF2-40B4-BE49-F238E27FC236}">
                <a16:creationId xmlns:a16="http://schemas.microsoft.com/office/drawing/2014/main" id="{E0D9D45B-E86E-4638-8E52-2D5A36F7A5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45492" y="479495"/>
            <a:ext cx="3543282" cy="1067089"/>
          </a:xfrm>
          <a:prstGeom prst="rect">
            <a:avLst/>
          </a:prstGeom>
        </p:spPr>
      </p:pic>
      <p:sp>
        <p:nvSpPr>
          <p:cNvPr id="20" name="文字方塊 19">
            <a:extLst>
              <a:ext uri="{FF2B5EF4-FFF2-40B4-BE49-F238E27FC236}">
                <a16:creationId xmlns:a16="http://schemas.microsoft.com/office/drawing/2014/main" id="{4B07E08D-DEF4-4D1F-A5F1-1129E919DC6D}"/>
              </a:ext>
            </a:extLst>
          </p:cNvPr>
          <p:cNvSpPr txBox="1"/>
          <p:nvPr/>
        </p:nvSpPr>
        <p:spPr>
          <a:xfrm>
            <a:off x="541894" y="1955357"/>
            <a:ext cx="1009388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altLang="zh-TW" sz="2400" b="1" dirty="0">
              <a:solidFill>
                <a:schemeClr val="bg1"/>
              </a:solidFill>
              <a:highlight>
                <a:srgbClr val="C9A46D"/>
              </a:highlight>
              <a:latin typeface="華康中圓體" panose="020F0509000000000000" pitchFamily="49" charset="-120"/>
              <a:ea typeface="華康中圓體" panose="020F0509000000000000" pitchFamily="49" charset="-120"/>
              <a:sym typeface="Arial"/>
            </a:endParaRPr>
          </a:p>
          <a:p>
            <a:pPr algn="ctr"/>
            <a:r>
              <a:rPr lang="zh-TW" altLang="en-US" sz="2400" dirty="0">
                <a:solidFill>
                  <a:schemeClr val="bg1"/>
                </a:solidFill>
                <a:highlight>
                  <a:srgbClr val="C9A46D"/>
                </a:highlight>
                <a:latin typeface="華康中圓體" panose="020F0509000000000000" pitchFamily="49" charset="-120"/>
                <a:ea typeface="華康中圓體" panose="020F0509000000000000" pitchFamily="49" charset="-120"/>
                <a:cs typeface="Times New Roman" panose="02020603050405020304" pitchFamily="18" charset="0"/>
                <a:sym typeface="Arial"/>
              </a:rPr>
              <a:t> </a:t>
            </a:r>
            <a:r>
              <a:rPr lang="en-US" altLang="zh-TW" sz="2400" dirty="0">
                <a:solidFill>
                  <a:schemeClr val="bg1"/>
                </a:solidFill>
                <a:highlight>
                  <a:srgbClr val="C9A46D"/>
                </a:highlight>
                <a:latin typeface="華康中圓體" panose="020F0509000000000000" pitchFamily="49" charset="-120"/>
                <a:ea typeface="華康中圓體" panose="020F0509000000000000" pitchFamily="49" charset="-120"/>
                <a:cs typeface="Times New Roman" panose="02020603050405020304" pitchFamily="18" charset="0"/>
                <a:sym typeface="Arial"/>
              </a:rPr>
              <a:t>1.</a:t>
            </a:r>
            <a:r>
              <a:rPr lang="zh-TW" altLang="en-US" sz="2400" dirty="0">
                <a:solidFill>
                  <a:schemeClr val="bg1"/>
                </a:solidFill>
                <a:highlight>
                  <a:srgbClr val="C9A46D"/>
                </a:highlight>
                <a:latin typeface="華康中圓體" panose="020F0509000000000000" pitchFamily="49" charset="-120"/>
                <a:ea typeface="華康中圓體" panose="020F0509000000000000" pitchFamily="49" charset="-120"/>
                <a:cs typeface="Times New Roman" panose="02020603050405020304" pitchFamily="18" charset="0"/>
                <a:sym typeface="Arial"/>
              </a:rPr>
              <a:t>偏挑食改善方法之改變外觀</a:t>
            </a:r>
            <a:endParaRPr lang="en-US" altLang="zh-TW" sz="2400" dirty="0">
              <a:solidFill>
                <a:schemeClr val="bg1"/>
              </a:solidFill>
              <a:highlight>
                <a:srgbClr val="C9A46D"/>
              </a:highlight>
              <a:latin typeface="華康中圓體" panose="020F0509000000000000" pitchFamily="49" charset="-120"/>
              <a:ea typeface="華康中圓體" panose="020F0509000000000000" pitchFamily="49" charset="-120"/>
              <a:cs typeface="Times New Roman" panose="02020603050405020304" pitchFamily="18" charset="0"/>
              <a:sym typeface="Arial"/>
            </a:endParaRPr>
          </a:p>
          <a:p>
            <a:pPr algn="ctr"/>
            <a:endParaRPr lang="en-US" altLang="zh-TW" sz="2400" b="1" dirty="0">
              <a:solidFill>
                <a:schemeClr val="bg1"/>
              </a:solidFill>
              <a:effectLst/>
              <a:highlight>
                <a:srgbClr val="C9A46D"/>
              </a:highlight>
              <a:latin typeface="華康中圓體" panose="020F0509000000000000" pitchFamily="49" charset="-120"/>
              <a:ea typeface="華康中圓體" panose="020F0509000000000000" pitchFamily="49" charset="-120"/>
              <a:cs typeface="Times New Roman" panose="02020603050405020304" pitchFamily="18" charset="0"/>
              <a:sym typeface="Arial"/>
            </a:endParaRPr>
          </a:p>
          <a:p>
            <a:pPr algn="ctr"/>
            <a:r>
              <a:rPr lang="en-US" altLang="zh-TW" sz="2400" dirty="0">
                <a:solidFill>
                  <a:schemeClr val="bg1"/>
                </a:solidFill>
                <a:effectLst/>
                <a:highlight>
                  <a:srgbClr val="C9A46D"/>
                </a:highlight>
                <a:latin typeface="華康中圓體" panose="020F0509000000000000" pitchFamily="49" charset="-120"/>
                <a:ea typeface="華康中圓體" panose="020F0509000000000000" pitchFamily="49" charset="-120"/>
                <a:cs typeface="Times New Roman" panose="02020603050405020304" pitchFamily="18" charset="0"/>
              </a:rPr>
              <a:t>2.</a:t>
            </a:r>
            <a:r>
              <a:rPr lang="zh-TW" altLang="en-US" sz="2400" dirty="0">
                <a:solidFill>
                  <a:schemeClr val="bg1"/>
                </a:solidFill>
                <a:effectLst/>
                <a:highlight>
                  <a:srgbClr val="C9A46D"/>
                </a:highlight>
                <a:latin typeface="華康中圓體" panose="020F0509000000000000" pitchFamily="49" charset="-120"/>
                <a:ea typeface="華康中圓體" panose="020F0509000000000000" pitchFamily="49" charset="-120"/>
                <a:cs typeface="Times New Roman" panose="02020603050405020304" pitchFamily="18" charset="0"/>
              </a:rPr>
              <a:t>用可愛障眼法改變食物原有樣貌形狀</a:t>
            </a:r>
            <a:r>
              <a:rPr lang="en-US" altLang="zh-TW" sz="2400" dirty="0">
                <a:solidFill>
                  <a:schemeClr val="bg1"/>
                </a:solidFill>
                <a:effectLst/>
                <a:highlight>
                  <a:srgbClr val="C9A46D"/>
                </a:highlight>
                <a:latin typeface="華康中圓體" panose="020F0509000000000000" pitchFamily="49" charset="-120"/>
                <a:ea typeface="華康中圓體" panose="020F0509000000000000" pitchFamily="49" charset="-120"/>
                <a:cs typeface="Times New Roman" panose="02020603050405020304" pitchFamily="18" charset="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effectLst/>
                <a:highlight>
                  <a:srgbClr val="C9A46D"/>
                </a:highlight>
                <a:latin typeface="華康中圓體" panose="020F0509000000000000" pitchFamily="49" charset="-120"/>
                <a:ea typeface="華康中圓體" panose="020F0509000000000000" pitchFamily="49" charset="-120"/>
                <a:cs typeface="Times New Roman" panose="02020603050405020304" pitchFamily="18" charset="0"/>
              </a:rPr>
              <a:t>吸引孩子的注意</a:t>
            </a:r>
            <a:endParaRPr lang="en-US" altLang="zh-TW" sz="2400" dirty="0">
              <a:solidFill>
                <a:schemeClr val="bg1"/>
              </a:solidFill>
              <a:effectLst/>
              <a:highlight>
                <a:srgbClr val="C9A46D"/>
              </a:highlight>
              <a:latin typeface="華康中圓體" panose="020F0509000000000000" pitchFamily="49" charset="-120"/>
              <a:ea typeface="華康中圓體" panose="020F0509000000000000" pitchFamily="49" charset="-120"/>
              <a:cs typeface="Times New Roman" panose="02020603050405020304" pitchFamily="18" charset="0"/>
            </a:endParaRPr>
          </a:p>
          <a:p>
            <a:pPr algn="ctr"/>
            <a:endParaRPr lang="en-US" altLang="zh-TW" sz="2400" b="1" dirty="0">
              <a:effectLst/>
              <a:latin typeface="華康中圓體" panose="020F0509000000000000" pitchFamily="49" charset="-120"/>
              <a:ea typeface="華康中圓體" panose="020F0509000000000000" pitchFamily="49" charset="-120"/>
              <a:cs typeface="Times New Roman" panose="02020603050405020304" pitchFamily="18" charset="0"/>
            </a:endParaRPr>
          </a:p>
          <a:p>
            <a:pPr algn="ctr"/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9A46D"/>
                </a:highlight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Times New Roman" panose="02020603050405020304" pitchFamily="18" charset="0"/>
              </a:rPr>
              <a:t>3.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9A46D"/>
                </a:highlight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Times New Roman" panose="02020603050405020304" pitchFamily="18" charset="0"/>
              </a:rPr>
              <a:t>容易排斥的蔬菜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9A46D"/>
                </a:highlight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Times New Roman" panose="02020603050405020304" pitchFamily="18" charset="0"/>
              </a:rPr>
              <a:t>,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9A46D"/>
                </a:highlight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Times New Roman" panose="02020603050405020304" pitchFamily="18" charset="0"/>
              </a:rPr>
              <a:t>建議可買烹飪壓模將其壓出花朵形狀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highlight>
                <a:srgbClr val="C9A46D"/>
              </a:highlight>
              <a:uLnTx/>
              <a:uFillTx/>
              <a:latin typeface="華康中圓體" panose="020F0509000000000000" pitchFamily="49" charset="-120"/>
              <a:ea typeface="華康中圓體" panose="020F0509000000000000" pitchFamily="49" charset="-120"/>
              <a:cs typeface="Times New Roman" panose="02020603050405020304" pitchFamily="18" charset="0"/>
            </a:endParaRPr>
          </a:p>
          <a:p>
            <a:pPr algn="ctr"/>
            <a:endParaRPr lang="en-US" altLang="zh-TW" sz="2400" dirty="0">
              <a:solidFill>
                <a:prstClr val="white"/>
              </a:solidFill>
              <a:highlight>
                <a:srgbClr val="C9A46D"/>
              </a:highlight>
              <a:latin typeface="華康中圓體" panose="020F0509000000000000" pitchFamily="49" charset="-120"/>
              <a:ea typeface="華康中圓體" panose="020F0509000000000000" pitchFamily="49" charset="-120"/>
              <a:cs typeface="Times New Roman" panose="02020603050405020304" pitchFamily="18" charset="0"/>
            </a:endParaRPr>
          </a:p>
          <a:p>
            <a:pPr algn="ctr"/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9A46D"/>
                </a:highlight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Times New Roman" panose="02020603050405020304" pitchFamily="18" charset="0"/>
              </a:rPr>
              <a:t>4.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9A46D"/>
                </a:highlight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Times New Roman" panose="02020603050405020304" pitchFamily="18" charset="0"/>
              </a:rPr>
              <a:t>可添加利用天然食材熬煮出各式各樣的色彩顏色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highlight>
                <a:srgbClr val="C9A46D"/>
              </a:highlight>
              <a:uLnTx/>
              <a:uFillTx/>
              <a:latin typeface="華康中圓體" panose="020F0509000000000000" pitchFamily="49" charset="-120"/>
              <a:ea typeface="華康中圓體" panose="020F0509000000000000" pitchFamily="49" charset="-120"/>
              <a:cs typeface="Times New Roman" panose="02020603050405020304" pitchFamily="18" charset="0"/>
            </a:endParaRPr>
          </a:p>
          <a:p>
            <a:pPr algn="ctr"/>
            <a:endParaRPr lang="en-US" altLang="zh-TW" sz="2400" dirty="0">
              <a:effectLst/>
              <a:latin typeface="華康中圓體" panose="020F0509000000000000" pitchFamily="49" charset="-120"/>
              <a:ea typeface="華康中圓體" panose="020F0509000000000000" pitchFamily="49" charset="-120"/>
              <a:cs typeface="Times New Roman" panose="02020603050405020304" pitchFamily="18" charset="0"/>
            </a:endParaRPr>
          </a:p>
          <a:p>
            <a:pPr algn="ctr"/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9A46D"/>
                </a:highlight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Times New Roman" panose="02020603050405020304" pitchFamily="18" charset="0"/>
              </a:rPr>
              <a:t>5.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C9A46D"/>
                </a:highlight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Times New Roman" panose="02020603050405020304" pitchFamily="18" charset="0"/>
              </a:rPr>
              <a:t>讓小孩覺得是自己喜歡的或熟悉的圖案而增加其接受度。</a:t>
            </a:r>
            <a:endParaRPr lang="en-US" altLang="zh-TW" sz="2400" dirty="0">
              <a:effectLst/>
              <a:latin typeface="華康中圓體" panose="020F0509000000000000" pitchFamily="49" charset="-120"/>
              <a:ea typeface="華康中圓體" panose="020F0509000000000000" pitchFamily="49" charset="-120"/>
              <a:cs typeface="Times New Roman" panose="02020603050405020304" pitchFamily="18" charset="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A1D5BA2E-4D83-462C-AC64-B56E116228A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1566" y="4679989"/>
            <a:ext cx="1285676" cy="1622967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E90BE950-FF28-B006-B93F-0A6625FA0FD1}"/>
              </a:ext>
            </a:extLst>
          </p:cNvPr>
          <p:cNvSpPr txBox="1"/>
          <p:nvPr/>
        </p:nvSpPr>
        <p:spPr>
          <a:xfrm>
            <a:off x="775853" y="1624523"/>
            <a:ext cx="106402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Times New Roman" panose="02020603050405020304" pitchFamily="18" charset="0"/>
              </a:rPr>
              <a:t>★溫馨小提醒：在孩子挑食當下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Times New Roman" panose="02020603050405020304" pitchFamily="18" charset="0"/>
              </a:rPr>
              <a:t>,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Times New Roman" panose="02020603050405020304" pitchFamily="18" charset="0"/>
              </a:rPr>
              <a:t>家長可以依照以下步驟來處理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華康中圓體" panose="020F0509000000000000" pitchFamily="49" charset="-120"/>
                <a:ea typeface="華康中圓體" panose="020F0509000000000000" pitchFamily="49" charset="-12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D78DED78-9B19-85C8-DE87-167AAC01B54A}"/>
              </a:ext>
            </a:extLst>
          </p:cNvPr>
          <p:cNvSpPr/>
          <p:nvPr/>
        </p:nvSpPr>
        <p:spPr>
          <a:xfrm>
            <a:off x="997332" y="596866"/>
            <a:ext cx="332999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三极春联字体简"/>
                <a:sym typeface="Arial"/>
              </a:rPr>
              <a:t>臺南市私立法王子托嬰中心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ea typeface="三极春联字体简"/>
              <a:sym typeface="Arial"/>
            </a:endParaRP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58B88929-ABF7-13EE-CA71-670E9C79656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4294" y="616921"/>
            <a:ext cx="732344" cy="360000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936CE72B-8318-47F3-8688-BF4E6B905D50}"/>
              </a:ext>
            </a:extLst>
          </p:cNvPr>
          <p:cNvSpPr/>
          <p:nvPr/>
        </p:nvSpPr>
        <p:spPr>
          <a:xfrm>
            <a:off x="9859617" y="734105"/>
            <a:ext cx="1128011" cy="326074"/>
          </a:xfrm>
          <a:prstGeom prst="rect">
            <a:avLst/>
          </a:prstGeom>
          <a:solidFill>
            <a:srgbClr val="C9A46D"/>
          </a:solidFill>
          <a:ln>
            <a:solidFill>
              <a:srgbClr val="C9A4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400" b="1" dirty="0">
                <a:solidFill>
                  <a:schemeClr val="bg1"/>
                </a:solidFill>
                <a:latin typeface="Bahnschrift" panose="020B0502040204020203" pitchFamily="34" charset="0"/>
                <a:ea typeface="三极春联字体简"/>
                <a:sym typeface="Arial"/>
              </a:rPr>
              <a:t>嫩嬰專用版</a:t>
            </a:r>
            <a:endParaRPr lang="zh-CN" altLang="en-US" sz="1400" b="1" dirty="0">
              <a:solidFill>
                <a:schemeClr val="bg1"/>
              </a:solidFill>
              <a:latin typeface="Arial"/>
              <a:ea typeface="三极春联字体简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图片 4" descr="白色的雪地上&#10;&#10;描述已自动生成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3028159" y="-2241554"/>
            <a:ext cx="6119140" cy="11341108"/>
          </a:xfrm>
          <a:prstGeom prst="rect">
            <a:avLst/>
          </a:prstGeom>
          <a:effectLst>
            <a:outerShdw blurRad="190500" algn="ctr" rotWithShape="0">
              <a:prstClr val="black">
                <a:alpha val="24000"/>
              </a:prstClr>
            </a:outerShdw>
          </a:effectLst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EB384B36-337F-4305-8848-478EB1E8234E}"/>
              </a:ext>
            </a:extLst>
          </p:cNvPr>
          <p:cNvSpPr/>
          <p:nvPr/>
        </p:nvSpPr>
        <p:spPr>
          <a:xfrm>
            <a:off x="4787158" y="684022"/>
            <a:ext cx="2278675" cy="624965"/>
          </a:xfrm>
          <a:prstGeom prst="rect">
            <a:avLst/>
          </a:prstGeom>
          <a:solidFill>
            <a:srgbClr val="C9A46D"/>
          </a:solidFill>
          <a:ln>
            <a:solidFill>
              <a:srgbClr val="C9A4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E6D1FE42-5FF9-4CD7-9776-7010D807EF46}"/>
              </a:ext>
            </a:extLst>
          </p:cNvPr>
          <p:cNvSpPr/>
          <p:nvPr/>
        </p:nvSpPr>
        <p:spPr>
          <a:xfrm>
            <a:off x="1059044" y="510351"/>
            <a:ext cx="3329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三极春联字体简"/>
                <a:sym typeface="Arial"/>
              </a:rPr>
              <a:t>臺南市私立法王子托嬰中心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ea typeface="三极春联字体简"/>
              <a:sym typeface="Arial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04C4BD73-277F-4D76-9D60-1C3B035DD663}"/>
              </a:ext>
            </a:extLst>
          </p:cNvPr>
          <p:cNvSpPr/>
          <p:nvPr/>
        </p:nvSpPr>
        <p:spPr>
          <a:xfrm>
            <a:off x="4748828" y="754559"/>
            <a:ext cx="24576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>
                <a:solidFill>
                  <a:schemeClr val="bg1"/>
                </a:solidFill>
                <a:latin typeface="Bahnschrift" panose="020B0502040204020203" pitchFamily="34" charset="0"/>
                <a:ea typeface="三极春联字体简"/>
                <a:sym typeface="Arial"/>
              </a:rPr>
              <a:t>08</a:t>
            </a:r>
            <a:r>
              <a:rPr lang="zh-TW" altLang="en-US" sz="2800" b="1" dirty="0">
                <a:solidFill>
                  <a:schemeClr val="bg1"/>
                </a:solidFill>
                <a:latin typeface="Arial"/>
                <a:ea typeface="三极春联字体简"/>
                <a:sym typeface="Arial"/>
              </a:rPr>
              <a:t>月份餐點表</a:t>
            </a:r>
            <a:endParaRPr lang="zh-CN" altLang="en-US" sz="2800" b="1" dirty="0">
              <a:solidFill>
                <a:schemeClr val="bg1"/>
              </a:solidFill>
              <a:latin typeface="Arial"/>
              <a:ea typeface="三极春联字体简"/>
              <a:sym typeface="Arial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D3A1B52-377A-48E4-BC07-FB432DFF03A0}"/>
              </a:ext>
            </a:extLst>
          </p:cNvPr>
          <p:cNvSpPr/>
          <p:nvPr/>
        </p:nvSpPr>
        <p:spPr>
          <a:xfrm>
            <a:off x="4641625" y="518850"/>
            <a:ext cx="2564883" cy="904875"/>
          </a:xfrm>
          <a:custGeom>
            <a:avLst/>
            <a:gdLst>
              <a:gd name="connsiteX0" fmla="*/ 0 w 2564883"/>
              <a:gd name="connsiteY0" fmla="*/ 0 h 904875"/>
              <a:gd name="connsiteX1" fmla="*/ 2564883 w 2564883"/>
              <a:gd name="connsiteY1" fmla="*/ 0 h 904875"/>
              <a:gd name="connsiteX2" fmla="*/ 2564883 w 2564883"/>
              <a:gd name="connsiteY2" fmla="*/ 904875 h 904875"/>
              <a:gd name="connsiteX3" fmla="*/ 0 w 2564883"/>
              <a:gd name="connsiteY3" fmla="*/ 904875 h 904875"/>
              <a:gd name="connsiteX4" fmla="*/ 0 w 2564883"/>
              <a:gd name="connsiteY4" fmla="*/ 0 h 904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4883" h="904875" extrusionOk="0">
                <a:moveTo>
                  <a:pt x="0" y="0"/>
                </a:moveTo>
                <a:cubicBezTo>
                  <a:pt x="1077643" y="159899"/>
                  <a:pt x="1987670" y="14310"/>
                  <a:pt x="2564883" y="0"/>
                </a:cubicBezTo>
                <a:cubicBezTo>
                  <a:pt x="2585373" y="142325"/>
                  <a:pt x="2513137" y="520027"/>
                  <a:pt x="2564883" y="904875"/>
                </a:cubicBezTo>
                <a:cubicBezTo>
                  <a:pt x="2230989" y="801330"/>
                  <a:pt x="466801" y="920222"/>
                  <a:pt x="0" y="904875"/>
                </a:cubicBezTo>
                <a:cubicBezTo>
                  <a:pt x="61056" y="520470"/>
                  <a:pt x="41715" y="395776"/>
                  <a:pt x="0" y="0"/>
                </a:cubicBezTo>
                <a:close/>
              </a:path>
            </a:pathLst>
          </a:custGeom>
          <a:noFill/>
          <a:ln>
            <a:solidFill>
              <a:srgbClr val="C9A46D"/>
            </a:solidFill>
            <a:extLst>
              <a:ext uri="{C807C97D-BFC1-408E-A445-0C87EB9F89A2}">
                <ask:lineSketchStyleProps xmlns:ask="http://schemas.microsoft.com/office/drawing/2018/sketchyshapes" sd="378153506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A0843ED8-C24F-4923-8E6B-33805233E6C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006" y="530406"/>
            <a:ext cx="732344" cy="360000"/>
          </a:xfrm>
          <a:prstGeom prst="rect">
            <a:avLst/>
          </a:prstGeom>
        </p:spPr>
      </p:pic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25729E20-2886-4438-A95D-E71D3B83C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223452"/>
              </p:ext>
            </p:extLst>
          </p:nvPr>
        </p:nvGraphicFramePr>
        <p:xfrm>
          <a:off x="4292897" y="1522204"/>
          <a:ext cx="3589664" cy="480539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420210">
                  <a:extLst>
                    <a:ext uri="{9D8B030D-6E8A-4147-A177-3AD203B41FA5}">
                      <a16:colId xmlns:a16="http://schemas.microsoft.com/office/drawing/2014/main" val="410063819"/>
                    </a:ext>
                  </a:extLst>
                </a:gridCol>
                <a:gridCol w="578654">
                  <a:extLst>
                    <a:ext uri="{9D8B030D-6E8A-4147-A177-3AD203B41FA5}">
                      <a16:colId xmlns:a16="http://schemas.microsoft.com/office/drawing/2014/main" val="3213786085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32407391"/>
                    </a:ext>
                  </a:extLst>
                </a:gridCol>
              </a:tblGrid>
              <a:tr h="54513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日期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餐點名稱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557500"/>
                  </a:ext>
                </a:extLst>
              </a:tr>
              <a:tr h="28401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8/4</a:t>
                      </a:r>
                    </a:p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(</a:t>
                      </a:r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一</a:t>
                      </a:r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)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午餐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海帶吻仔魚粥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566780851"/>
                  </a:ext>
                </a:extLst>
              </a:tr>
              <a:tr h="2840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蘋果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1785930428"/>
                  </a:ext>
                </a:extLst>
              </a:tr>
              <a:tr h="2840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點心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蒸南瓜泥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64497098"/>
                  </a:ext>
                </a:extLst>
              </a:tr>
              <a:tr h="28401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8/5</a:t>
                      </a:r>
                    </a:p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(</a:t>
                      </a:r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二</a:t>
                      </a:r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)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午餐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鮭魚蔬菜麵線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2702413772"/>
                  </a:ext>
                </a:extLst>
              </a:tr>
              <a:tr h="2840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香蕉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2404031112"/>
                  </a:ext>
                </a:extLst>
              </a:tr>
              <a:tr h="2840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點心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小米粥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3229313538"/>
                  </a:ext>
                </a:extLst>
              </a:tr>
              <a:tr h="28401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8/6</a:t>
                      </a:r>
                    </a:p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(</a:t>
                      </a:r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三</a:t>
                      </a:r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)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午餐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什錦豬肉粥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1475200112"/>
                  </a:ext>
                </a:extLst>
              </a:tr>
              <a:tr h="2840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芭樂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4241761971"/>
                  </a:ext>
                </a:extLst>
              </a:tr>
              <a:tr h="2840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點心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u="none" strike="noStrike" dirty="0"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地瓜西米露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249228135"/>
                  </a:ext>
                </a:extLst>
              </a:tr>
              <a:tr h="28401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8/7</a:t>
                      </a:r>
                    </a:p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(</a:t>
                      </a:r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四</a:t>
                      </a:r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)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午餐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u="none" strike="noStrike" dirty="0"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番茄肉末粥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3336560214"/>
                  </a:ext>
                </a:extLst>
              </a:tr>
              <a:tr h="2840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火龍果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1264172223"/>
                  </a:ext>
                </a:extLst>
              </a:tr>
              <a:tr h="2840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點心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蔬菜米糊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2337046763"/>
                  </a:ext>
                </a:extLst>
              </a:tr>
              <a:tr h="28401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8/8</a:t>
                      </a:r>
                    </a:p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(</a:t>
                      </a:r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五</a:t>
                      </a:r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)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午餐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玉米雞茸粥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2971948947"/>
                  </a:ext>
                </a:extLst>
              </a:tr>
              <a:tr h="2840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蘋果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3748508874"/>
                  </a:ext>
                </a:extLst>
              </a:tr>
              <a:tr h="2840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點心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馬鈴薯紅蘿蔔泥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1324347292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6372F65D-E8C9-4C47-A67B-DB6C62ECD396}"/>
              </a:ext>
            </a:extLst>
          </p:cNvPr>
          <p:cNvSpPr/>
          <p:nvPr/>
        </p:nvSpPr>
        <p:spPr>
          <a:xfrm>
            <a:off x="10196555" y="622745"/>
            <a:ext cx="1111624" cy="326074"/>
          </a:xfrm>
          <a:prstGeom prst="rect">
            <a:avLst/>
          </a:prstGeom>
          <a:solidFill>
            <a:srgbClr val="C9A46D"/>
          </a:solidFill>
          <a:ln>
            <a:solidFill>
              <a:srgbClr val="C9A4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400" b="1" dirty="0">
                <a:solidFill>
                  <a:schemeClr val="bg1"/>
                </a:solidFill>
                <a:latin typeface="Bahnschrift" panose="020B0502040204020203" pitchFamily="34" charset="0"/>
                <a:ea typeface="三极春联字体简"/>
                <a:sym typeface="Arial"/>
              </a:rPr>
              <a:t>嫩嬰專用版</a:t>
            </a:r>
            <a:endParaRPr lang="zh-CN" altLang="en-US" sz="1400" b="1" dirty="0">
              <a:solidFill>
                <a:schemeClr val="bg1"/>
              </a:solidFill>
              <a:latin typeface="Arial"/>
              <a:ea typeface="三极春联字体简"/>
              <a:sym typeface="Arial"/>
            </a:endParaRPr>
          </a:p>
        </p:txBody>
      </p:sp>
      <p:graphicFrame>
        <p:nvGraphicFramePr>
          <p:cNvPr id="20" name="表格 19">
            <a:extLst>
              <a:ext uri="{FF2B5EF4-FFF2-40B4-BE49-F238E27FC236}">
                <a16:creationId xmlns:a16="http://schemas.microsoft.com/office/drawing/2014/main" id="{723A2714-C463-CE4E-E9ED-2F7877E596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048842"/>
              </p:ext>
            </p:extLst>
          </p:nvPr>
        </p:nvGraphicFramePr>
        <p:xfrm>
          <a:off x="7884634" y="1519056"/>
          <a:ext cx="3592663" cy="4803179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420210">
                  <a:extLst>
                    <a:ext uri="{9D8B030D-6E8A-4147-A177-3AD203B41FA5}">
                      <a16:colId xmlns:a16="http://schemas.microsoft.com/office/drawing/2014/main" val="410063819"/>
                    </a:ext>
                  </a:extLst>
                </a:gridCol>
                <a:gridCol w="578654">
                  <a:extLst>
                    <a:ext uri="{9D8B030D-6E8A-4147-A177-3AD203B41FA5}">
                      <a16:colId xmlns:a16="http://schemas.microsoft.com/office/drawing/2014/main" val="3213786085"/>
                    </a:ext>
                  </a:extLst>
                </a:gridCol>
                <a:gridCol w="2593799">
                  <a:extLst>
                    <a:ext uri="{9D8B030D-6E8A-4147-A177-3AD203B41FA5}">
                      <a16:colId xmlns:a16="http://schemas.microsoft.com/office/drawing/2014/main" val="332407391"/>
                    </a:ext>
                  </a:extLst>
                </a:gridCol>
              </a:tblGrid>
              <a:tr h="54292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日期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餐點名稱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557500"/>
                  </a:ext>
                </a:extLst>
              </a:tr>
              <a:tr h="28401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8/11</a:t>
                      </a:r>
                    </a:p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(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一</a:t>
                      </a:r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)</a:t>
                      </a:r>
                    </a:p>
                  </a:txBody>
                  <a:tcPr marL="3293" marR="3293" marT="329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午餐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什錦鯛魚片粥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566780851"/>
                  </a:ext>
                </a:extLst>
              </a:tr>
              <a:tr h="2840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蘋果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160814176"/>
                  </a:ext>
                </a:extLst>
              </a:tr>
              <a:tr h="2840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點心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黑木耳甜湯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2408841783"/>
                  </a:ext>
                </a:extLst>
              </a:tr>
              <a:tr h="28401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8/12</a:t>
                      </a:r>
                    </a:p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(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二</a:t>
                      </a:r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)</a:t>
                      </a:r>
                    </a:p>
                  </a:txBody>
                  <a:tcPr marL="3293" marR="3293" marT="3293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午餐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洋蔥枸杞菇菇瘦肉粥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2702413772"/>
                  </a:ext>
                </a:extLst>
              </a:tr>
              <a:tr h="2840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芭樂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1946853207"/>
                  </a:ext>
                </a:extLst>
              </a:tr>
              <a:tr h="2840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點心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u="none" strike="noStrike" dirty="0"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綠豆米苔目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3229313538"/>
                  </a:ext>
                </a:extLst>
              </a:tr>
              <a:tr h="28401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8/13</a:t>
                      </a:r>
                    </a:p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(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三</a:t>
                      </a:r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)</a:t>
                      </a:r>
                    </a:p>
                  </a:txBody>
                  <a:tcPr marL="3293" marR="3293" marT="329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午餐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u="none" strike="noStrike" dirty="0"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蒲瓜雞肉粥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1475200112"/>
                  </a:ext>
                </a:extLst>
              </a:tr>
              <a:tr h="2840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梨子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4241761971"/>
                  </a:ext>
                </a:extLst>
              </a:tr>
              <a:tr h="2840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點心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紅蘿蔔蒸蛋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249228135"/>
                  </a:ext>
                </a:extLst>
              </a:tr>
              <a:tr h="28401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8/14</a:t>
                      </a:r>
                    </a:p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(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四</a:t>
                      </a:r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)</a:t>
                      </a:r>
                    </a:p>
                  </a:txBody>
                  <a:tcPr marL="3293" marR="3293" marT="329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午餐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u="none" strike="noStrike" dirty="0"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絲瓜肉絲粥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3336560214"/>
                  </a:ext>
                </a:extLst>
              </a:tr>
              <a:tr h="2840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火龍果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459207648"/>
                  </a:ext>
                </a:extLst>
              </a:tr>
              <a:tr h="2840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點心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紫米紅豆湯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2337046763"/>
                  </a:ext>
                </a:extLst>
              </a:tr>
              <a:tr h="28401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8/15</a:t>
                      </a:r>
                    </a:p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(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五</a:t>
                      </a:r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)</a:t>
                      </a:r>
                    </a:p>
                  </a:txBody>
                  <a:tcPr marL="3293" marR="3293" marT="329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午餐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彩椒雞丁粥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2971948947"/>
                  </a:ext>
                </a:extLst>
              </a:tr>
              <a:tr h="2840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香蕉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3748508874"/>
                  </a:ext>
                </a:extLst>
              </a:tr>
              <a:tr h="2840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點心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南瓜豆腐泥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1324347292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FDD82F96-4AC9-A65F-3A85-D2E770452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559320"/>
              </p:ext>
            </p:extLst>
          </p:nvPr>
        </p:nvGraphicFramePr>
        <p:xfrm>
          <a:off x="701110" y="1522204"/>
          <a:ext cx="3589664" cy="1397186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420210">
                  <a:extLst>
                    <a:ext uri="{9D8B030D-6E8A-4147-A177-3AD203B41FA5}">
                      <a16:colId xmlns:a16="http://schemas.microsoft.com/office/drawing/2014/main" val="410063819"/>
                    </a:ext>
                  </a:extLst>
                </a:gridCol>
                <a:gridCol w="578654">
                  <a:extLst>
                    <a:ext uri="{9D8B030D-6E8A-4147-A177-3AD203B41FA5}">
                      <a16:colId xmlns:a16="http://schemas.microsoft.com/office/drawing/2014/main" val="3213786085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32407391"/>
                    </a:ext>
                  </a:extLst>
                </a:gridCol>
              </a:tblGrid>
              <a:tr h="54513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日期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餐點名稱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557500"/>
                  </a:ext>
                </a:extLst>
              </a:tr>
              <a:tr h="28401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8/1</a:t>
                      </a:r>
                    </a:p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(</a:t>
                      </a:r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五</a:t>
                      </a:r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)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午餐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百菇雞丁粥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2702413772"/>
                  </a:ext>
                </a:extLst>
              </a:tr>
              <a:tr h="2840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鳳梨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2404031112"/>
                  </a:ext>
                </a:extLst>
              </a:tr>
              <a:tr h="2840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點心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u="none" strike="noStrike" dirty="0"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手工豆花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3229313538"/>
                  </a:ext>
                </a:extLst>
              </a:tr>
            </a:tbl>
          </a:graphicData>
        </a:graphic>
      </p:graphicFrame>
      <p:pic>
        <p:nvPicPr>
          <p:cNvPr id="7" name="图片 30" descr="图片包含 花, 桌子, 小, 白色&#10;&#10;描述已自动生成">
            <a:extLst>
              <a:ext uri="{FF2B5EF4-FFF2-40B4-BE49-F238E27FC236}">
                <a16:creationId xmlns:a16="http://schemas.microsoft.com/office/drawing/2014/main" id="{EBCD846B-6876-A443-37BF-D63EEBA9B117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989443"/>
            <a:ext cx="3233101" cy="296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31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29C5E0-42A0-978B-F3FB-ABF3E564F2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10FB52D0-F4A9-86B6-E4C5-DB6EA6A32A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pic>
        <p:nvPicPr>
          <p:cNvPr id="5" name="图片 4" descr="白色的雪地上&#10;&#10;描述已自动生成">
            <a:extLst>
              <a:ext uri="{FF2B5EF4-FFF2-40B4-BE49-F238E27FC236}">
                <a16:creationId xmlns:a16="http://schemas.microsoft.com/office/drawing/2014/main" id="{2888806C-C306-145E-F09E-59C32F2AB1F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3036430" y="-2241554"/>
            <a:ext cx="6119140" cy="11341108"/>
          </a:xfrm>
          <a:prstGeom prst="rect">
            <a:avLst/>
          </a:prstGeom>
          <a:effectLst>
            <a:outerShdw blurRad="190500" algn="ctr" rotWithShape="0">
              <a:prstClr val="black">
                <a:alpha val="24000"/>
              </a:prstClr>
            </a:outerShdw>
          </a:effectLst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A19A4A9E-6664-DE9E-3C71-9259DA750CD4}"/>
              </a:ext>
            </a:extLst>
          </p:cNvPr>
          <p:cNvSpPr/>
          <p:nvPr/>
        </p:nvSpPr>
        <p:spPr>
          <a:xfrm>
            <a:off x="4787158" y="684022"/>
            <a:ext cx="2278675" cy="624965"/>
          </a:xfrm>
          <a:prstGeom prst="rect">
            <a:avLst/>
          </a:prstGeom>
          <a:solidFill>
            <a:srgbClr val="C9A46D"/>
          </a:solidFill>
          <a:ln>
            <a:solidFill>
              <a:srgbClr val="C9A4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B7D0A53-A2C8-965C-E3FA-29F868001300}"/>
              </a:ext>
            </a:extLst>
          </p:cNvPr>
          <p:cNvSpPr/>
          <p:nvPr/>
        </p:nvSpPr>
        <p:spPr>
          <a:xfrm>
            <a:off x="1085202" y="583071"/>
            <a:ext cx="3329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三极春联字体简"/>
                <a:sym typeface="Arial"/>
              </a:rPr>
              <a:t>臺南市私立法王子托嬰中心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ea typeface="三极春联字体简"/>
              <a:sym typeface="Arial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B7CD49BE-BE5D-724F-3961-1AD6B5DC77B4}"/>
              </a:ext>
            </a:extLst>
          </p:cNvPr>
          <p:cNvSpPr/>
          <p:nvPr/>
        </p:nvSpPr>
        <p:spPr>
          <a:xfrm>
            <a:off x="4748828" y="734894"/>
            <a:ext cx="24576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>
                <a:solidFill>
                  <a:schemeClr val="bg1"/>
                </a:solidFill>
                <a:latin typeface="Bahnschrift" panose="020B0502040204020203" pitchFamily="34" charset="0"/>
                <a:ea typeface="三极春联字体简"/>
                <a:sym typeface="Arial"/>
              </a:rPr>
              <a:t>08</a:t>
            </a:r>
            <a:r>
              <a:rPr lang="zh-TW" altLang="en-US" sz="2800" b="1" dirty="0">
                <a:solidFill>
                  <a:schemeClr val="bg1"/>
                </a:solidFill>
                <a:latin typeface="Arial"/>
                <a:ea typeface="三极春联字体简"/>
                <a:sym typeface="Arial"/>
              </a:rPr>
              <a:t>月份餐點表</a:t>
            </a:r>
            <a:endParaRPr lang="zh-CN" altLang="en-US" sz="2800" b="1" dirty="0">
              <a:solidFill>
                <a:schemeClr val="bg1"/>
              </a:solidFill>
              <a:latin typeface="Arial"/>
              <a:ea typeface="三极春联字体简"/>
              <a:sym typeface="Arial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85C74AD-65F1-76BF-750B-28192D70E27F}"/>
              </a:ext>
            </a:extLst>
          </p:cNvPr>
          <p:cNvSpPr/>
          <p:nvPr/>
        </p:nvSpPr>
        <p:spPr>
          <a:xfrm>
            <a:off x="4641625" y="518850"/>
            <a:ext cx="2564883" cy="904875"/>
          </a:xfrm>
          <a:custGeom>
            <a:avLst/>
            <a:gdLst>
              <a:gd name="connsiteX0" fmla="*/ 0 w 2564883"/>
              <a:gd name="connsiteY0" fmla="*/ 0 h 904875"/>
              <a:gd name="connsiteX1" fmla="*/ 2564883 w 2564883"/>
              <a:gd name="connsiteY1" fmla="*/ 0 h 904875"/>
              <a:gd name="connsiteX2" fmla="*/ 2564883 w 2564883"/>
              <a:gd name="connsiteY2" fmla="*/ 904875 h 904875"/>
              <a:gd name="connsiteX3" fmla="*/ 0 w 2564883"/>
              <a:gd name="connsiteY3" fmla="*/ 904875 h 904875"/>
              <a:gd name="connsiteX4" fmla="*/ 0 w 2564883"/>
              <a:gd name="connsiteY4" fmla="*/ 0 h 904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4883" h="904875" extrusionOk="0">
                <a:moveTo>
                  <a:pt x="0" y="0"/>
                </a:moveTo>
                <a:cubicBezTo>
                  <a:pt x="1077643" y="159899"/>
                  <a:pt x="1987670" y="14310"/>
                  <a:pt x="2564883" y="0"/>
                </a:cubicBezTo>
                <a:cubicBezTo>
                  <a:pt x="2585373" y="142325"/>
                  <a:pt x="2513137" y="520027"/>
                  <a:pt x="2564883" y="904875"/>
                </a:cubicBezTo>
                <a:cubicBezTo>
                  <a:pt x="2230989" y="801330"/>
                  <a:pt x="466801" y="920222"/>
                  <a:pt x="0" y="904875"/>
                </a:cubicBezTo>
                <a:cubicBezTo>
                  <a:pt x="61056" y="520470"/>
                  <a:pt x="41715" y="395776"/>
                  <a:pt x="0" y="0"/>
                </a:cubicBezTo>
                <a:close/>
              </a:path>
            </a:pathLst>
          </a:custGeom>
          <a:noFill/>
          <a:ln>
            <a:solidFill>
              <a:srgbClr val="C9A46D"/>
            </a:solidFill>
            <a:extLst>
              <a:ext uri="{C807C97D-BFC1-408E-A445-0C87EB9F89A2}">
                <ask:lineSketchStyleProps xmlns:ask="http://schemas.microsoft.com/office/drawing/2018/sketchyshapes" sd="378153506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AE0E1BF1-62BF-6CE2-6642-042AA0F758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153061"/>
              </p:ext>
            </p:extLst>
          </p:nvPr>
        </p:nvGraphicFramePr>
        <p:xfrm>
          <a:off x="962899" y="1523961"/>
          <a:ext cx="3329998" cy="4801423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468491">
                  <a:extLst>
                    <a:ext uri="{9D8B030D-6E8A-4147-A177-3AD203B41FA5}">
                      <a16:colId xmlns:a16="http://schemas.microsoft.com/office/drawing/2014/main" val="1947588539"/>
                    </a:ext>
                  </a:extLst>
                </a:gridCol>
                <a:gridCol w="682056">
                  <a:extLst>
                    <a:ext uri="{9D8B030D-6E8A-4147-A177-3AD203B41FA5}">
                      <a16:colId xmlns:a16="http://schemas.microsoft.com/office/drawing/2014/main" val="1468470063"/>
                    </a:ext>
                  </a:extLst>
                </a:gridCol>
                <a:gridCol w="2179451">
                  <a:extLst>
                    <a:ext uri="{9D8B030D-6E8A-4147-A177-3AD203B41FA5}">
                      <a16:colId xmlns:a16="http://schemas.microsoft.com/office/drawing/2014/main" val="524725981"/>
                    </a:ext>
                  </a:extLst>
                </a:gridCol>
              </a:tblGrid>
              <a:tr h="54496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日期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餐點名稱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81316"/>
                  </a:ext>
                </a:extLst>
              </a:tr>
              <a:tr h="28376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8/18</a:t>
                      </a:r>
                    </a:p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(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一</a:t>
                      </a:r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)</a:t>
                      </a:r>
                    </a:p>
                  </a:txBody>
                  <a:tcPr marL="3226" marR="3226" marT="322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午餐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鮭魚玉米粥</a:t>
                      </a:r>
                    </a:p>
                  </a:txBody>
                  <a:tcPr marL="3226" marR="3226" marT="3226" marB="0" anchor="ctr"/>
                </a:tc>
                <a:extLst>
                  <a:ext uri="{0D108BD9-81ED-4DB2-BD59-A6C34878D82A}">
                    <a16:rowId xmlns:a16="http://schemas.microsoft.com/office/drawing/2014/main" val="808059374"/>
                  </a:ext>
                </a:extLst>
              </a:tr>
              <a:tr h="2837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蘋果</a:t>
                      </a:r>
                    </a:p>
                  </a:txBody>
                  <a:tcPr marL="3226" marR="3226" marT="3226" marB="0" anchor="ctr"/>
                </a:tc>
                <a:extLst>
                  <a:ext uri="{0D108BD9-81ED-4DB2-BD59-A6C34878D82A}">
                    <a16:rowId xmlns:a16="http://schemas.microsoft.com/office/drawing/2014/main" val="3144709330"/>
                  </a:ext>
                </a:extLst>
              </a:tr>
              <a:tr h="2837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點心</a:t>
                      </a:r>
                      <a:endParaRPr lang="zh-TW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花椰菜馬鈴薯雙拼</a:t>
                      </a:r>
                    </a:p>
                  </a:txBody>
                  <a:tcPr marL="3226" marR="3226" marT="3226" marB="0" anchor="ctr"/>
                </a:tc>
                <a:extLst>
                  <a:ext uri="{0D108BD9-81ED-4DB2-BD59-A6C34878D82A}">
                    <a16:rowId xmlns:a16="http://schemas.microsoft.com/office/drawing/2014/main" val="2324666905"/>
                  </a:ext>
                </a:extLst>
              </a:tr>
              <a:tr h="28376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8/19</a:t>
                      </a:r>
                    </a:p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(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二</a:t>
                      </a:r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)</a:t>
                      </a:r>
                    </a:p>
                  </a:txBody>
                  <a:tcPr marL="3226" marR="3226" marT="322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午餐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u="none" strike="noStrike" dirty="0"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蕃茄洋蔥雞蛋麵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extLst>
                  <a:ext uri="{0D108BD9-81ED-4DB2-BD59-A6C34878D82A}">
                    <a16:rowId xmlns:a16="http://schemas.microsoft.com/office/drawing/2014/main" val="4055389947"/>
                  </a:ext>
                </a:extLst>
              </a:tr>
              <a:tr h="2837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芭樂</a:t>
                      </a:r>
                    </a:p>
                  </a:txBody>
                  <a:tcPr marL="3226" marR="3226" marT="3226" marB="0" anchor="ctr"/>
                </a:tc>
                <a:extLst>
                  <a:ext uri="{0D108BD9-81ED-4DB2-BD59-A6C34878D82A}">
                    <a16:rowId xmlns:a16="http://schemas.microsoft.com/office/drawing/2014/main" val="1113645976"/>
                  </a:ext>
                </a:extLst>
              </a:tr>
              <a:tr h="2837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點心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玉米肉末蒸蛋</a:t>
                      </a:r>
                    </a:p>
                  </a:txBody>
                  <a:tcPr marL="3226" marR="3226" marT="3226" marB="0" anchor="ctr"/>
                </a:tc>
                <a:extLst>
                  <a:ext uri="{0D108BD9-81ED-4DB2-BD59-A6C34878D82A}">
                    <a16:rowId xmlns:a16="http://schemas.microsoft.com/office/drawing/2014/main" val="2252394950"/>
                  </a:ext>
                </a:extLst>
              </a:tr>
              <a:tr h="28376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8/20</a:t>
                      </a:r>
                    </a:p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(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三</a:t>
                      </a:r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)</a:t>
                      </a:r>
                    </a:p>
                  </a:txBody>
                  <a:tcPr marL="3226" marR="3226" marT="322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午餐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u="none" strike="noStrike" dirty="0"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南瓜肉片粥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extLst>
                  <a:ext uri="{0D108BD9-81ED-4DB2-BD59-A6C34878D82A}">
                    <a16:rowId xmlns:a16="http://schemas.microsoft.com/office/drawing/2014/main" val="1309961433"/>
                  </a:ext>
                </a:extLst>
              </a:tr>
              <a:tr h="2837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香蕉</a:t>
                      </a:r>
                    </a:p>
                  </a:txBody>
                  <a:tcPr marL="3226" marR="3226" marT="3226" marB="0" anchor="ctr"/>
                </a:tc>
                <a:extLst>
                  <a:ext uri="{0D108BD9-81ED-4DB2-BD59-A6C34878D82A}">
                    <a16:rowId xmlns:a16="http://schemas.microsoft.com/office/drawing/2014/main" val="2016842103"/>
                  </a:ext>
                </a:extLst>
              </a:tr>
              <a:tr h="2837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點心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u="none" strike="noStrike" dirty="0"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芝麻糊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extLst>
                  <a:ext uri="{0D108BD9-81ED-4DB2-BD59-A6C34878D82A}">
                    <a16:rowId xmlns:a16="http://schemas.microsoft.com/office/drawing/2014/main" val="4258965101"/>
                  </a:ext>
                </a:extLst>
              </a:tr>
              <a:tr h="28376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8/21</a:t>
                      </a:r>
                    </a:p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(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四</a:t>
                      </a:r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)</a:t>
                      </a:r>
                    </a:p>
                  </a:txBody>
                  <a:tcPr marL="3226" marR="3226" marT="322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午餐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u="none" strike="noStrike" dirty="0"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滑蛋雞肉</a:t>
                      </a:r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粥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extLst>
                  <a:ext uri="{0D108BD9-81ED-4DB2-BD59-A6C34878D82A}">
                    <a16:rowId xmlns:a16="http://schemas.microsoft.com/office/drawing/2014/main" val="2817610765"/>
                  </a:ext>
                </a:extLst>
              </a:tr>
              <a:tr h="2837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火龍果</a:t>
                      </a:r>
                    </a:p>
                  </a:txBody>
                  <a:tcPr marL="3226" marR="3226" marT="3226" marB="0" anchor="ctr"/>
                </a:tc>
                <a:extLst>
                  <a:ext uri="{0D108BD9-81ED-4DB2-BD59-A6C34878D82A}">
                    <a16:rowId xmlns:a16="http://schemas.microsoft.com/office/drawing/2014/main" val="2505973458"/>
                  </a:ext>
                </a:extLst>
              </a:tr>
              <a:tr h="2837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>
                          <a:solidFill>
                            <a:schemeClr val="tx1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點心</a:t>
                      </a:r>
                      <a:endParaRPr lang="zh-TW" altLang="en-US" sz="1100" b="0" i="0" u="none" strike="noStrike">
                        <a:solidFill>
                          <a:schemeClr val="tx1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玉米米糊</a:t>
                      </a:r>
                    </a:p>
                  </a:txBody>
                  <a:tcPr marL="3226" marR="3226" marT="3226" marB="0" anchor="ctr"/>
                </a:tc>
                <a:extLst>
                  <a:ext uri="{0D108BD9-81ED-4DB2-BD59-A6C34878D82A}">
                    <a16:rowId xmlns:a16="http://schemas.microsoft.com/office/drawing/2014/main" val="3994403653"/>
                  </a:ext>
                </a:extLst>
              </a:tr>
              <a:tr h="28376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8/22</a:t>
                      </a:r>
                    </a:p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(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五</a:t>
                      </a:r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)</a:t>
                      </a:r>
                    </a:p>
                  </a:txBody>
                  <a:tcPr marL="3226" marR="3226" marT="322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午餐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什錦豬肉麵線</a:t>
                      </a:r>
                    </a:p>
                  </a:txBody>
                  <a:tcPr marL="3226" marR="3226" marT="3226" marB="0" anchor="ctr"/>
                </a:tc>
                <a:extLst>
                  <a:ext uri="{0D108BD9-81ED-4DB2-BD59-A6C34878D82A}">
                    <a16:rowId xmlns:a16="http://schemas.microsoft.com/office/drawing/2014/main" val="1055786475"/>
                  </a:ext>
                </a:extLst>
              </a:tr>
              <a:tr h="2837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鳳梨</a:t>
                      </a:r>
                    </a:p>
                  </a:txBody>
                  <a:tcPr marL="3226" marR="3226" marT="3226" marB="0" anchor="ctr"/>
                </a:tc>
                <a:extLst>
                  <a:ext uri="{0D108BD9-81ED-4DB2-BD59-A6C34878D82A}">
                    <a16:rowId xmlns:a16="http://schemas.microsoft.com/office/drawing/2014/main" val="2945768644"/>
                  </a:ext>
                </a:extLst>
              </a:tr>
              <a:tr h="2837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點心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蓮子藕粉甜湯</a:t>
                      </a:r>
                    </a:p>
                  </a:txBody>
                  <a:tcPr marL="3226" marR="3226" marT="3226" marB="0" anchor="ctr"/>
                </a:tc>
                <a:extLst>
                  <a:ext uri="{0D108BD9-81ED-4DB2-BD59-A6C34878D82A}">
                    <a16:rowId xmlns:a16="http://schemas.microsoft.com/office/drawing/2014/main" val="1711356374"/>
                  </a:ext>
                </a:extLst>
              </a:tr>
            </a:tbl>
          </a:graphicData>
        </a:graphic>
      </p:graphicFrame>
      <p:pic>
        <p:nvPicPr>
          <p:cNvPr id="10" name="圖片 9">
            <a:extLst>
              <a:ext uri="{FF2B5EF4-FFF2-40B4-BE49-F238E27FC236}">
                <a16:creationId xmlns:a16="http://schemas.microsoft.com/office/drawing/2014/main" id="{47A74820-C858-2F23-0906-611C123B6E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2164" y="603126"/>
            <a:ext cx="732344" cy="360000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86E56220-86D6-A075-60D5-4F2BA3825B07}"/>
              </a:ext>
            </a:extLst>
          </p:cNvPr>
          <p:cNvSpPr/>
          <p:nvPr/>
        </p:nvSpPr>
        <p:spPr>
          <a:xfrm>
            <a:off x="10207706" y="637052"/>
            <a:ext cx="1111624" cy="326074"/>
          </a:xfrm>
          <a:prstGeom prst="rect">
            <a:avLst/>
          </a:prstGeom>
          <a:solidFill>
            <a:srgbClr val="C9A46D"/>
          </a:solidFill>
          <a:ln>
            <a:solidFill>
              <a:srgbClr val="C9A4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400" b="1" dirty="0">
                <a:solidFill>
                  <a:schemeClr val="bg1"/>
                </a:solidFill>
                <a:latin typeface="Bahnschrift" panose="020B0502040204020203" pitchFamily="34" charset="0"/>
                <a:ea typeface="三极春联字体简"/>
                <a:sym typeface="Arial"/>
              </a:rPr>
              <a:t>嫩嬰專用版</a:t>
            </a:r>
            <a:endParaRPr lang="zh-CN" altLang="en-US" sz="1400" b="1" dirty="0">
              <a:solidFill>
                <a:schemeClr val="bg1"/>
              </a:solidFill>
              <a:latin typeface="Arial"/>
              <a:ea typeface="三极春联字体简"/>
              <a:sym typeface="Arial"/>
            </a:endParaRPr>
          </a:p>
        </p:txBody>
      </p:sp>
      <p:graphicFrame>
        <p:nvGraphicFramePr>
          <p:cNvPr id="20" name="表格 19">
            <a:extLst>
              <a:ext uri="{FF2B5EF4-FFF2-40B4-BE49-F238E27FC236}">
                <a16:creationId xmlns:a16="http://schemas.microsoft.com/office/drawing/2014/main" id="{42E81FE0-B804-D0AE-C1BB-ADEB13FAA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293320"/>
              </p:ext>
            </p:extLst>
          </p:nvPr>
        </p:nvGraphicFramePr>
        <p:xfrm>
          <a:off x="7622895" y="1519056"/>
          <a:ext cx="3589664" cy="4803179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589664">
                  <a:extLst>
                    <a:ext uri="{9D8B030D-6E8A-4147-A177-3AD203B41FA5}">
                      <a16:colId xmlns:a16="http://schemas.microsoft.com/office/drawing/2014/main" val="410063819"/>
                    </a:ext>
                  </a:extLst>
                </a:gridCol>
              </a:tblGrid>
              <a:tr h="54292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備註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2509557500"/>
                  </a:ext>
                </a:extLst>
              </a:tr>
              <a:tr h="426025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    </a:t>
                      </a:r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1.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本中心使用台灣豬肉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    </a:t>
                      </a:r>
                      <a:r>
                        <a:rPr lang="en-US" altLang="zh-TW" sz="1100" b="0" i="0" u="none" strike="noStrike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2.</a:t>
                      </a:r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菜單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會因應季節、食材供應而有所更動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    </a:t>
                      </a:r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4.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如有不能吃的食物，請主動告知該班托育人員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    </a:t>
                      </a:r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4.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食材本身不添加人工調味料，以天然食材原味為主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    </a:t>
                      </a:r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5.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會依據幼兒年齡、咀嚼、吞嚥等能力做個別調整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      （如：軟硬、大小、泥狀、糊狀、固體狀等）</a:t>
                      </a:r>
                    </a:p>
                    <a:p>
                      <a:pPr algn="ctr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566780851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FB172890-6CE1-6D9C-9BDD-5CB4141BA7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388173"/>
              </p:ext>
            </p:extLst>
          </p:nvPr>
        </p:nvGraphicFramePr>
        <p:xfrm>
          <a:off x="4292897" y="1519056"/>
          <a:ext cx="3329998" cy="4801423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468491">
                  <a:extLst>
                    <a:ext uri="{9D8B030D-6E8A-4147-A177-3AD203B41FA5}">
                      <a16:colId xmlns:a16="http://schemas.microsoft.com/office/drawing/2014/main" val="1947588539"/>
                    </a:ext>
                  </a:extLst>
                </a:gridCol>
                <a:gridCol w="682056">
                  <a:extLst>
                    <a:ext uri="{9D8B030D-6E8A-4147-A177-3AD203B41FA5}">
                      <a16:colId xmlns:a16="http://schemas.microsoft.com/office/drawing/2014/main" val="1468470063"/>
                    </a:ext>
                  </a:extLst>
                </a:gridCol>
                <a:gridCol w="2179451">
                  <a:extLst>
                    <a:ext uri="{9D8B030D-6E8A-4147-A177-3AD203B41FA5}">
                      <a16:colId xmlns:a16="http://schemas.microsoft.com/office/drawing/2014/main" val="524725981"/>
                    </a:ext>
                  </a:extLst>
                </a:gridCol>
              </a:tblGrid>
              <a:tr h="54496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日期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餐點名稱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81316"/>
                  </a:ext>
                </a:extLst>
              </a:tr>
              <a:tr h="28376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8/25</a:t>
                      </a:r>
                    </a:p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(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一</a:t>
                      </a:r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)</a:t>
                      </a:r>
                    </a:p>
                  </a:txBody>
                  <a:tcPr marL="3226" marR="3226" marT="322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午餐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洋蔥枸杞雞茸粥</a:t>
                      </a:r>
                    </a:p>
                  </a:txBody>
                  <a:tcPr marL="3226" marR="3226" marT="3226" marB="0" anchor="ctr"/>
                </a:tc>
                <a:extLst>
                  <a:ext uri="{0D108BD9-81ED-4DB2-BD59-A6C34878D82A}">
                    <a16:rowId xmlns:a16="http://schemas.microsoft.com/office/drawing/2014/main" val="808059374"/>
                  </a:ext>
                </a:extLst>
              </a:tr>
              <a:tr h="283764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蘋果</a:t>
                      </a:r>
                    </a:p>
                  </a:txBody>
                  <a:tcPr marL="3226" marR="3226" marT="3226" marB="0" anchor="ctr"/>
                </a:tc>
                <a:extLst>
                  <a:ext uri="{0D108BD9-81ED-4DB2-BD59-A6C34878D82A}">
                    <a16:rowId xmlns:a16="http://schemas.microsoft.com/office/drawing/2014/main" val="3144709330"/>
                  </a:ext>
                </a:extLst>
              </a:tr>
              <a:tr h="283764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點心</a:t>
                      </a:r>
                      <a:endParaRPr lang="zh-TW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燕麥粥</a:t>
                      </a:r>
                    </a:p>
                  </a:txBody>
                  <a:tcPr marL="3226" marR="3226" marT="3226" marB="0" anchor="ctr"/>
                </a:tc>
                <a:extLst>
                  <a:ext uri="{0D108BD9-81ED-4DB2-BD59-A6C34878D82A}">
                    <a16:rowId xmlns:a16="http://schemas.microsoft.com/office/drawing/2014/main" val="2324666905"/>
                  </a:ext>
                </a:extLst>
              </a:tr>
              <a:tr h="28376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8/26</a:t>
                      </a:r>
                    </a:p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(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二</a:t>
                      </a:r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)</a:t>
                      </a:r>
                    </a:p>
                  </a:txBody>
                  <a:tcPr marL="3226" marR="3226" marT="322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午餐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u="none" strike="noStrike" dirty="0"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什錦肉絲湯麵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004" marR="3004" marT="3004" marB="0" anchor="ctr"/>
                </a:tc>
                <a:extLst>
                  <a:ext uri="{0D108BD9-81ED-4DB2-BD59-A6C34878D82A}">
                    <a16:rowId xmlns:a16="http://schemas.microsoft.com/office/drawing/2014/main" val="4055389947"/>
                  </a:ext>
                </a:extLst>
              </a:tr>
              <a:tr h="283764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火龍果</a:t>
                      </a:r>
                    </a:p>
                  </a:txBody>
                  <a:tcPr marL="3004" marR="3004" marT="3004" marB="0" anchor="ctr"/>
                </a:tc>
                <a:extLst>
                  <a:ext uri="{0D108BD9-81ED-4DB2-BD59-A6C34878D82A}">
                    <a16:rowId xmlns:a16="http://schemas.microsoft.com/office/drawing/2014/main" val="1113645976"/>
                  </a:ext>
                </a:extLst>
              </a:tr>
              <a:tr h="283764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點心</a:t>
                      </a:r>
                      <a:endParaRPr lang="zh-TW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u="none" strike="noStrike" dirty="0"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紅棗銀耳蓮子露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2252394950"/>
                  </a:ext>
                </a:extLst>
              </a:tr>
              <a:tr h="28376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8/27</a:t>
                      </a:r>
                    </a:p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(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三</a:t>
                      </a:r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)</a:t>
                      </a:r>
                    </a:p>
                  </a:txBody>
                  <a:tcPr marL="3226" marR="3226" marT="322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午餐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和風豚肉粥</a:t>
                      </a:r>
                    </a:p>
                  </a:txBody>
                  <a:tcPr marL="3226" marR="3226" marT="3226" marB="0" anchor="ctr"/>
                </a:tc>
                <a:extLst>
                  <a:ext uri="{0D108BD9-81ED-4DB2-BD59-A6C34878D82A}">
                    <a16:rowId xmlns:a16="http://schemas.microsoft.com/office/drawing/2014/main" val="1309961433"/>
                  </a:ext>
                </a:extLst>
              </a:tr>
              <a:tr h="283764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香蕉</a:t>
                      </a:r>
                    </a:p>
                  </a:txBody>
                  <a:tcPr marL="3226" marR="3226" marT="3226" marB="0" anchor="ctr"/>
                </a:tc>
                <a:extLst>
                  <a:ext uri="{0D108BD9-81ED-4DB2-BD59-A6C34878D82A}">
                    <a16:rowId xmlns:a16="http://schemas.microsoft.com/office/drawing/2014/main" val="2016842103"/>
                  </a:ext>
                </a:extLst>
              </a:tr>
              <a:tr h="283764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點心</a:t>
                      </a:r>
                      <a:endParaRPr lang="zh-TW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u="none" strike="noStrike" dirty="0"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滑蛋麵線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extLst>
                  <a:ext uri="{0D108BD9-81ED-4DB2-BD59-A6C34878D82A}">
                    <a16:rowId xmlns:a16="http://schemas.microsoft.com/office/drawing/2014/main" val="4258965101"/>
                  </a:ext>
                </a:extLst>
              </a:tr>
              <a:tr h="28376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8/28</a:t>
                      </a:r>
                    </a:p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(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四</a:t>
                      </a:r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)</a:t>
                      </a:r>
                    </a:p>
                  </a:txBody>
                  <a:tcPr marL="3226" marR="3226" marT="322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午餐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u="none" strike="noStrike" dirty="0"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莧菜吻仔魚肉末粥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2817610765"/>
                  </a:ext>
                </a:extLst>
              </a:tr>
              <a:tr h="283764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鳳梨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2505973458"/>
                  </a:ext>
                </a:extLst>
              </a:tr>
              <a:tr h="283764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點心</a:t>
                      </a:r>
                      <a:endParaRPr lang="zh-TW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蒸地瓜</a:t>
                      </a:r>
                    </a:p>
                  </a:txBody>
                  <a:tcPr marL="3293" marR="3293" marT="3293" marB="0" anchor="ctr"/>
                </a:tc>
                <a:extLst>
                  <a:ext uri="{0D108BD9-81ED-4DB2-BD59-A6C34878D82A}">
                    <a16:rowId xmlns:a16="http://schemas.microsoft.com/office/drawing/2014/main" val="3994403653"/>
                  </a:ext>
                </a:extLst>
              </a:tr>
              <a:tr h="28376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8/29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(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五</a:t>
                      </a:r>
                      <a:r>
                        <a:rPr lang="en-US" altLang="zh-TW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)</a:t>
                      </a:r>
                    </a:p>
                  </a:txBody>
                  <a:tcPr marL="3226" marR="3226" marT="3226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午餐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番茄雞茸粥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extLst>
                  <a:ext uri="{0D108BD9-81ED-4DB2-BD59-A6C34878D82A}">
                    <a16:rowId xmlns:a16="http://schemas.microsoft.com/office/drawing/2014/main" val="1055786475"/>
                  </a:ext>
                </a:extLst>
              </a:tr>
              <a:tr h="283764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梨子</a:t>
                      </a:r>
                    </a:p>
                  </a:txBody>
                  <a:tcPr marL="3226" marR="3226" marT="3226" marB="0" anchor="ctr"/>
                </a:tc>
                <a:extLst>
                  <a:ext uri="{0D108BD9-81ED-4DB2-BD59-A6C34878D82A}">
                    <a16:rowId xmlns:a16="http://schemas.microsoft.com/office/drawing/2014/main" val="2945768644"/>
                  </a:ext>
                </a:extLst>
              </a:tr>
              <a:tr h="283764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點心</a:t>
                      </a:r>
                      <a:endParaRPr lang="zh-TW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3226" marR="3226" marT="322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蛋黃米糊</a:t>
                      </a:r>
                    </a:p>
                  </a:txBody>
                  <a:tcPr marL="3226" marR="3226" marT="3226" marB="0" anchor="ctr"/>
                </a:tc>
                <a:extLst>
                  <a:ext uri="{0D108BD9-81ED-4DB2-BD59-A6C34878D82A}">
                    <a16:rowId xmlns:a16="http://schemas.microsoft.com/office/drawing/2014/main" val="1711356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828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27e0c02b-1853-43b1-bfeb-850a63245dfe"/>
  <p:tag name="COMMONDATA" val="eyJoZGlkIjoiODAxMTM5MzFhOWUwODJiZjcwZWJkMjJmM2RlYzNhN2QifQ==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3224</TotalTime>
  <Words>547</Words>
  <Application>Microsoft Office PowerPoint</Application>
  <PresentationFormat>寬螢幕</PresentationFormat>
  <Paragraphs>183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3</vt:i4>
      </vt:variant>
    </vt:vector>
  </HeadingPairs>
  <TitlesOfParts>
    <vt:vector size="12" baseType="lpstr">
      <vt:lpstr>等线</vt:lpstr>
      <vt:lpstr>等线 Light</vt:lpstr>
      <vt:lpstr>微软雅黑</vt:lpstr>
      <vt:lpstr>華康中圓體</vt:lpstr>
      <vt:lpstr>Arial</vt:lpstr>
      <vt:lpstr>Bahnschrift</vt:lpstr>
      <vt:lpstr>Calibri</vt:lpstr>
      <vt:lpstr>第一PPT，www.1ppt.com</vt:lpstr>
      <vt:lpstr>自定义设计方案</vt:lpstr>
      <vt:lpstr>PowerPoint 簡報</vt:lpstr>
      <vt:lpstr>PowerPoint 簡報</vt:lpstr>
      <vt:lpstr>PowerPoint 簡報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美食</dc:title>
  <dc:creator>第一PPT</dc:creator>
  <cp:keywords>www.1ppt.com</cp:keywords>
  <dc:description>www.1ppt.com</dc:description>
  <cp:lastModifiedBy>Administrator</cp:lastModifiedBy>
  <cp:revision>150</cp:revision>
  <cp:lastPrinted>2025-05-28T05:30:08Z</cp:lastPrinted>
  <dcterms:created xsi:type="dcterms:W3CDTF">2020-02-14T07:38:00Z</dcterms:created>
  <dcterms:modified xsi:type="dcterms:W3CDTF">2025-07-24T02:16:38Z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61E46B7BE11D4744B2F4FC418AC67ADA_12</vt:lpwstr>
  </property>
  <property fmtid="{D5CDD505-2E9C-101B-9397-08002B2CF9AE}" pid="3" name="KSOProductBuildVer">
    <vt:lpwstr>2052-11.1.0.14309</vt:lpwstr>
  </property>
</Properties>
</file>